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Gentona Book" panose="00000800000000000000" charset="0"/>
      <p:regular r:id="rId15"/>
      <p:bold r:id="rId16"/>
      <p: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80" autoAdjust="0"/>
    <p:restoredTop sz="86512"/>
  </p:normalViewPr>
  <p:slideViewPr>
    <p:cSldViewPr snapToGrid="0">
      <p:cViewPr varScale="1">
        <p:scale>
          <a:sx n="114" d="100"/>
          <a:sy n="114" d="100"/>
        </p:scale>
        <p:origin x="588" y="84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69" d="100"/>
          <a:sy n="169" d="100"/>
        </p:scale>
        <p:origin x="518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691A9-E81C-4478-858D-0B0D2CC6F61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EEE0E-86C5-49FD-9EFB-A98D3C741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26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EEE0E-86C5-49FD-9EFB-A98D3C741E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320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C72FFF7-5E1A-ED4B-9880-F872EAF5CA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1211263"/>
            <a:ext cx="10152063" cy="693737"/>
          </a:xfrm>
          <a:prstGeom prst="rect">
            <a:avLst/>
          </a:prstGeom>
        </p:spPr>
        <p:txBody>
          <a:bodyPr/>
          <a:lstStyle>
            <a:lvl1pPr algn="ctr">
              <a:defRPr sz="4400" cap="all" baseline="0">
                <a:latin typeface="Gentona Book" pitchFamily="2" charset="77"/>
              </a:defRPr>
            </a:lvl1pPr>
          </a:lstStyle>
          <a:p>
            <a:pPr lvl="0"/>
            <a:r>
              <a:rPr lang="en-US" dirty="0"/>
              <a:t>Edit Master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6B73907-9529-B544-8E93-031C2A86AF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2133601"/>
            <a:ext cx="10152063" cy="482600"/>
          </a:xfrm>
          <a:prstGeom prst="rect">
            <a:avLst/>
          </a:prstGeom>
        </p:spPr>
        <p:txBody>
          <a:bodyPr/>
          <a:lstStyle>
            <a:lvl1pPr algn="ctr">
              <a:defRPr sz="2800" b="0" i="1">
                <a:latin typeface="Gentona Book" pitchFamily="2" charset="77"/>
              </a:defRPr>
            </a:lvl1pPr>
            <a:lvl2pPr algn="ctr">
              <a:defRPr sz="2800" b="0"/>
            </a:lvl2pPr>
            <a:lvl3pPr algn="ctr">
              <a:defRPr sz="2800" b="0"/>
            </a:lvl3pPr>
            <a:lvl4pPr algn="ctr">
              <a:defRPr sz="2800" b="0"/>
            </a:lvl4pPr>
            <a:lvl5pPr algn="ctr">
              <a:defRPr sz="2800" b="0"/>
            </a:lvl5pPr>
          </a:lstStyle>
          <a:p>
            <a:pPr lvl="0"/>
            <a:r>
              <a:rPr lang="en-US" dirty="0"/>
              <a:t>Edit Master subhead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ADF390C3-9754-004B-987E-BEEDE7BAA2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6800" y="5232401"/>
            <a:ext cx="3767667" cy="330199"/>
          </a:xfrm>
          <a:prstGeom prst="rect">
            <a:avLst/>
          </a:prstGeom>
        </p:spPr>
        <p:txBody>
          <a:bodyPr/>
          <a:lstStyle>
            <a:lvl1pPr algn="ctr">
              <a:defRPr sz="2000" b="1">
                <a:latin typeface="Gentona Book" pitchFamily="2" charset="77"/>
              </a:defRPr>
            </a:lvl1pPr>
            <a:lvl2pPr algn="ctr">
              <a:defRPr sz="2800" b="0"/>
            </a:lvl2pPr>
            <a:lvl3pPr algn="ctr">
              <a:defRPr sz="2800" b="0"/>
            </a:lvl3pPr>
            <a:lvl4pPr algn="ctr">
              <a:defRPr sz="2800" b="0"/>
            </a:lvl4pPr>
            <a:lvl5pPr algn="ctr">
              <a:defRPr sz="2800" b="0"/>
            </a:lvl5pPr>
          </a:lstStyle>
          <a:p>
            <a:pPr lvl="0"/>
            <a:r>
              <a:rPr lang="en-US" dirty="0"/>
              <a:t>Edit Master Presenter Name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7538426D-308F-F148-8953-F7F2FAB206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6800" y="5638801"/>
            <a:ext cx="3767667" cy="330199"/>
          </a:xfrm>
          <a:prstGeom prst="rect">
            <a:avLst/>
          </a:prstGeom>
        </p:spPr>
        <p:txBody>
          <a:bodyPr/>
          <a:lstStyle>
            <a:lvl1pPr algn="ctr">
              <a:defRPr sz="2000" b="0">
                <a:latin typeface="Gentona Book" pitchFamily="2" charset="77"/>
              </a:defRPr>
            </a:lvl1pPr>
            <a:lvl2pPr algn="ctr">
              <a:defRPr sz="2800" b="0"/>
            </a:lvl2pPr>
            <a:lvl3pPr algn="ctr">
              <a:defRPr sz="2800" b="0"/>
            </a:lvl3pPr>
            <a:lvl4pPr algn="ctr">
              <a:defRPr sz="2800" b="0"/>
            </a:lvl4pPr>
            <a:lvl5pPr algn="ctr">
              <a:defRPr sz="2800" b="0"/>
            </a:lvl5pPr>
          </a:lstStyle>
          <a:p>
            <a:pPr lvl="0"/>
            <a:r>
              <a:rPr lang="en-US" dirty="0"/>
              <a:t>Edit Master Presenter Title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9F7844A5-E2BA-A041-8829-88288F7CD9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51196" y="5232401"/>
            <a:ext cx="3767667" cy="330199"/>
          </a:xfrm>
          <a:prstGeom prst="rect">
            <a:avLst/>
          </a:prstGeom>
        </p:spPr>
        <p:txBody>
          <a:bodyPr/>
          <a:lstStyle>
            <a:lvl1pPr algn="ctr">
              <a:defRPr sz="2000" b="1">
                <a:latin typeface="Gentona Book" pitchFamily="2" charset="77"/>
              </a:defRPr>
            </a:lvl1pPr>
            <a:lvl2pPr algn="ctr">
              <a:defRPr sz="2800" b="0"/>
            </a:lvl2pPr>
            <a:lvl3pPr algn="ctr">
              <a:defRPr sz="2800" b="0"/>
            </a:lvl3pPr>
            <a:lvl4pPr algn="ctr">
              <a:defRPr sz="2800" b="0"/>
            </a:lvl4pPr>
            <a:lvl5pPr algn="ctr">
              <a:defRPr sz="2800" b="0"/>
            </a:lvl5pPr>
          </a:lstStyle>
          <a:p>
            <a:pPr lvl="0"/>
            <a:r>
              <a:rPr lang="en-US" dirty="0"/>
              <a:t>Edit Master Presenter Name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F97C2823-E1A3-304C-AFDD-0F555110F9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51196" y="5638801"/>
            <a:ext cx="3767667" cy="330199"/>
          </a:xfrm>
          <a:prstGeom prst="rect">
            <a:avLst/>
          </a:prstGeom>
        </p:spPr>
        <p:txBody>
          <a:bodyPr/>
          <a:lstStyle>
            <a:lvl1pPr algn="ctr">
              <a:defRPr sz="2000" b="0">
                <a:latin typeface="Gentona Book" pitchFamily="2" charset="77"/>
              </a:defRPr>
            </a:lvl1pPr>
            <a:lvl2pPr algn="ctr">
              <a:defRPr sz="2800" b="0"/>
            </a:lvl2pPr>
            <a:lvl3pPr algn="ctr">
              <a:defRPr sz="2800" b="0"/>
            </a:lvl3pPr>
            <a:lvl4pPr algn="ctr">
              <a:defRPr sz="2800" b="0"/>
            </a:lvl4pPr>
            <a:lvl5pPr algn="ctr">
              <a:defRPr sz="2800" b="0"/>
            </a:lvl5pPr>
          </a:lstStyle>
          <a:p>
            <a:pPr lvl="0"/>
            <a:r>
              <a:rPr lang="en-US" dirty="0"/>
              <a:t>Edit Master Presenter Title</a:t>
            </a:r>
          </a:p>
        </p:txBody>
      </p:sp>
    </p:spTree>
    <p:extLst>
      <p:ext uri="{BB962C8B-B14F-4D97-AF65-F5344CB8AC3E}">
        <p14:creationId xmlns:p14="http://schemas.microsoft.com/office/powerpoint/2010/main" val="4159081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8800"/>
            <a:ext cx="10515600" cy="1131888"/>
          </a:xfrm>
          <a:prstGeom prst="rect">
            <a:avLst/>
          </a:prstGeom>
        </p:spPr>
        <p:txBody>
          <a:bodyPr/>
          <a:lstStyle>
            <a:lvl1pPr>
              <a:defRPr b="1" cap="all" baseline="0">
                <a:latin typeface="Gentona Book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latin typeface="Gentona Book" pitchFamily="2" charset="77"/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>
                <a:latin typeface="Gentona Book" pitchFamily="2" charset="77"/>
              </a:defRPr>
            </a:lvl2pPr>
            <a:lvl3pPr marL="1257300" indent="-342900" algn="l">
              <a:buFont typeface="Arial" panose="020B0604020202020204" pitchFamily="34" charset="0"/>
              <a:buChar char="•"/>
              <a:defRPr sz="2000">
                <a:latin typeface="Gentona Book" pitchFamily="2" charset="77"/>
              </a:defRPr>
            </a:lvl3pPr>
            <a:lvl4pPr marL="1657350" indent="-285750" algn="l">
              <a:buFont typeface="Arial" panose="020B0604020202020204" pitchFamily="34" charset="0"/>
              <a:buChar char="•"/>
              <a:defRPr sz="2000">
                <a:latin typeface="Gentona Book" pitchFamily="2" charset="77"/>
              </a:defRPr>
            </a:lvl4pPr>
            <a:lvl5pPr marL="2114550" indent="-285750" algn="l">
              <a:buFont typeface="Arial" panose="020B0604020202020204" pitchFamily="34" charset="0"/>
              <a:buChar char="•"/>
              <a:defRPr sz="2000">
                <a:latin typeface="Gentona Book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798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Gentona Book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Gentona Book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2346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6467"/>
            <a:ext cx="10515600" cy="1174221"/>
          </a:xfrm>
          <a:prstGeom prst="rect">
            <a:avLst/>
          </a:prstGeom>
        </p:spPr>
        <p:txBody>
          <a:bodyPr/>
          <a:lstStyle>
            <a:lvl1pPr>
              <a:defRPr>
                <a:latin typeface="Gentona Book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latin typeface="Gentona Book" pitchFamily="2" charset="77"/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>
                <a:latin typeface="Gentona Book" pitchFamily="2" charset="77"/>
              </a:defRPr>
            </a:lvl2pPr>
            <a:lvl3pPr marL="1257300" indent="-342900" algn="l">
              <a:buFont typeface="Arial" panose="020B0604020202020204" pitchFamily="34" charset="0"/>
              <a:buChar char="•"/>
              <a:defRPr sz="2000">
                <a:latin typeface="Gentona Book" pitchFamily="2" charset="77"/>
              </a:defRPr>
            </a:lvl3pPr>
            <a:lvl4pPr marL="1657350" indent="-285750" algn="l">
              <a:buFont typeface="Arial" panose="020B0604020202020204" pitchFamily="34" charset="0"/>
              <a:buChar char="•"/>
              <a:defRPr sz="2000">
                <a:latin typeface="Gentona Book" pitchFamily="2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BB5FB6-C435-564E-B08E-0472604E899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latin typeface="Gentona Book" pitchFamily="2" charset="77"/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>
                <a:latin typeface="Gentona Book" pitchFamily="2" charset="77"/>
              </a:defRPr>
            </a:lvl2pPr>
            <a:lvl3pPr marL="1257300" indent="-342900" algn="l">
              <a:buFont typeface="Arial" panose="020B0604020202020204" pitchFamily="34" charset="0"/>
              <a:buChar char="•"/>
              <a:defRPr sz="2000">
                <a:latin typeface="Gentona Book" pitchFamily="2" charset="77"/>
              </a:defRPr>
            </a:lvl3pPr>
            <a:lvl4pPr marL="1657350" indent="-285750" algn="l">
              <a:buFont typeface="Arial" panose="020B0604020202020204" pitchFamily="34" charset="0"/>
              <a:buChar char="•"/>
              <a:defRPr sz="2000">
                <a:latin typeface="Gentona Book" pitchFamily="2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3928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Gentona Book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Gentona Book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E53D591-1B9C-324D-9306-2FF719836182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8200" y="2624667"/>
            <a:ext cx="5181600" cy="3552296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latin typeface="Gentona Book" pitchFamily="2" charset="77"/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>
                <a:latin typeface="Gentona Book" pitchFamily="2" charset="77"/>
              </a:defRPr>
            </a:lvl2pPr>
            <a:lvl3pPr marL="1257300" indent="-342900" algn="l">
              <a:buFont typeface="Arial" panose="020B0604020202020204" pitchFamily="34" charset="0"/>
              <a:buChar char="•"/>
              <a:defRPr sz="2000">
                <a:latin typeface="Gentona Book" pitchFamily="2" charset="77"/>
              </a:defRPr>
            </a:lvl3pPr>
            <a:lvl4pPr marL="1657350" indent="-285750" algn="l">
              <a:buFont typeface="Arial" panose="020B0604020202020204" pitchFamily="34" charset="0"/>
              <a:buChar char="•"/>
              <a:defRPr sz="2000">
                <a:latin typeface="Gentona Book" pitchFamily="2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5798D88-959C-8E4C-9F34-ADF9A1445485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172200" y="2624667"/>
            <a:ext cx="5181600" cy="3552296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latin typeface="Gentona Book" pitchFamily="2" charset="77"/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>
                <a:latin typeface="Gentona Book" pitchFamily="2" charset="77"/>
              </a:defRPr>
            </a:lvl2pPr>
            <a:lvl3pPr marL="1257300" indent="-342900" algn="l">
              <a:buFont typeface="Arial" panose="020B0604020202020204" pitchFamily="34" charset="0"/>
              <a:buChar char="•"/>
              <a:defRPr sz="2000">
                <a:latin typeface="Gentona Book" pitchFamily="2" charset="77"/>
              </a:defRPr>
            </a:lvl3pPr>
            <a:lvl4pPr marL="1657350" indent="-285750" algn="l">
              <a:buFont typeface="Arial" panose="020B0604020202020204" pitchFamily="34" charset="0"/>
              <a:buChar char="•"/>
              <a:defRPr sz="2000">
                <a:latin typeface="Gentona Book" pitchFamily="2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3B35865-C3BF-E541-8F36-45F79C1A4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6467"/>
            <a:ext cx="10515600" cy="1174221"/>
          </a:xfrm>
          <a:prstGeom prst="rect">
            <a:avLst/>
          </a:prstGeom>
        </p:spPr>
        <p:txBody>
          <a:bodyPr/>
          <a:lstStyle>
            <a:lvl1pPr>
              <a:defRPr>
                <a:latin typeface="Gentona Book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8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9707E27-5F0C-BE46-9612-8467BE884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6467"/>
            <a:ext cx="10515600" cy="1174221"/>
          </a:xfrm>
          <a:prstGeom prst="rect">
            <a:avLst/>
          </a:prstGeom>
        </p:spPr>
        <p:txBody>
          <a:bodyPr/>
          <a:lstStyle>
            <a:lvl1pPr>
              <a:defRPr>
                <a:latin typeface="Gentona Book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102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75D1C9F-A053-8B48-BE4D-9D88466392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90"/>
          <a:stretch/>
        </p:blipFill>
        <p:spPr>
          <a:xfrm rot="5400000">
            <a:off x="5777952" y="436247"/>
            <a:ext cx="640080" cy="121880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7F99C4-3A62-754C-AF4E-8B403070CC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90"/>
          <a:stretch/>
        </p:blipFill>
        <p:spPr>
          <a:xfrm rot="16200000">
            <a:off x="5773968" y="-5770052"/>
            <a:ext cx="640080" cy="121880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F67EC7-11A2-8947-9A65-8C9BDF7CE1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04"/>
          <a:stretch/>
        </p:blipFill>
        <p:spPr>
          <a:xfrm rot="10800000">
            <a:off x="5066402" y="5841787"/>
            <a:ext cx="2118273" cy="10162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23BD93-7304-5D41-8EA8-C8E19610CFA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4655" y="6202509"/>
            <a:ext cx="1402690" cy="46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2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11.tiff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FBE2B13-BDC8-FC4C-87EB-ED716F16E54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576063"/>
            <a:ext cx="9144000" cy="1326321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Gentona Book" pitchFamily="2" charset="77"/>
              </a:rPr>
              <a:t>A Remote PSA Attendees Guide to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068A59-01D6-A54D-BCE0-80B85D470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1025" y="2544953"/>
            <a:ext cx="1989950" cy="2337708"/>
          </a:xfrm>
          <a:prstGeom prst="rect">
            <a:avLst/>
          </a:prstGeom>
          <a:ln w="57150">
            <a:noFill/>
          </a:ln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9E3D7F5A-1F12-2444-911C-39CC25525E2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7258050" y="5872162"/>
            <a:ext cx="4192974" cy="1571016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Gentona Book" pitchFamily="2" charset="77"/>
              </a:rPr>
              <a:t>Taylor Langford, M.S.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b="0" dirty="0">
                <a:latin typeface="Gentona Book" pitchFamily="2" charset="77"/>
              </a:rPr>
              <a:t>Education and Training Specialist II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b="0" dirty="0">
                <a:latin typeface="Gentona Book" pitchFamily="2" charset="77"/>
              </a:rPr>
              <a:t>University of Florida , FSHN</a:t>
            </a:r>
          </a:p>
          <a:p>
            <a:endParaRPr lang="en-US" sz="1800" b="0" dirty="0">
              <a:latin typeface="Gentona Book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09486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1C8FF-A90B-6442-8F04-942299229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245" y="1954453"/>
            <a:ext cx="10515600" cy="2852737"/>
          </a:xfrm>
        </p:spPr>
        <p:txBody>
          <a:bodyPr anchor="b">
            <a:normAutofit/>
          </a:bodyPr>
          <a:lstStyle/>
          <a:p>
            <a:r>
              <a:rPr lang="en-US" dirty="0"/>
              <a:t>Audio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E1163-2643-3040-A3A7-A2820C33D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4245" y="5008762"/>
            <a:ext cx="10515600" cy="150018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Mute audio at all times, unless speaking.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AA0BD2-317A-6747-8C0D-0F186291F4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37" b="-10243"/>
          <a:stretch/>
        </p:blipFill>
        <p:spPr>
          <a:xfrm>
            <a:off x="3280606" y="1049614"/>
            <a:ext cx="6005873" cy="1847617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F54F11A-FC4D-DD45-8566-7DE4C0158F6F}"/>
              </a:ext>
            </a:extLst>
          </p:cNvPr>
          <p:cNvSpPr/>
          <p:nvPr/>
        </p:nvSpPr>
        <p:spPr>
          <a:xfrm>
            <a:off x="3280608" y="1086955"/>
            <a:ext cx="2799349" cy="163944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E4BBD599-68F0-D143-A49F-4EF7F9974355}"/>
              </a:ext>
            </a:extLst>
          </p:cNvPr>
          <p:cNvSpPr/>
          <p:nvPr/>
        </p:nvSpPr>
        <p:spPr>
          <a:xfrm rot="2072205">
            <a:off x="5076463" y="3198087"/>
            <a:ext cx="1440144" cy="54032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802250-97F2-E24E-8598-9E5FB101AE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81132" b="-11649"/>
          <a:stretch/>
        </p:blipFill>
        <p:spPr>
          <a:xfrm>
            <a:off x="3244886" y="1049614"/>
            <a:ext cx="6005872" cy="1901593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B1B2112-C748-ED44-9E67-CD1A586BDD9A}"/>
              </a:ext>
            </a:extLst>
          </p:cNvPr>
          <p:cNvSpPr/>
          <p:nvPr/>
        </p:nvSpPr>
        <p:spPr>
          <a:xfrm>
            <a:off x="3209165" y="1099144"/>
            <a:ext cx="2587370" cy="16598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57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1C8FF-A90B-6442-8F04-942299229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245" y="1954454"/>
            <a:ext cx="10515600" cy="2514032"/>
          </a:xfrm>
        </p:spPr>
        <p:txBody>
          <a:bodyPr anchor="b">
            <a:normAutofit/>
          </a:bodyPr>
          <a:lstStyle/>
          <a:p>
            <a:r>
              <a:rPr lang="en-US" dirty="0"/>
              <a:t>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E1163-2643-3040-A3A7-A2820C33D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4245" y="4501171"/>
            <a:ext cx="10515600" cy="1338156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Video must be turned on at all times, except during breaks. </a:t>
            </a:r>
          </a:p>
          <a:p>
            <a:r>
              <a:rPr lang="en-US" b="0" dirty="0">
                <a:solidFill>
                  <a:schemeClr val="tx1"/>
                </a:solidFill>
              </a:rPr>
              <a:t>Attendance and engagement will be monitored throughout the course and you must be visible to the presenters to be eligible to receive the PSA/AFDO certificate of course completion.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E4BBD599-68F0-D143-A49F-4EF7F9974355}"/>
              </a:ext>
            </a:extLst>
          </p:cNvPr>
          <p:cNvSpPr/>
          <p:nvPr/>
        </p:nvSpPr>
        <p:spPr>
          <a:xfrm rot="8624421">
            <a:off x="5691314" y="2801311"/>
            <a:ext cx="1440144" cy="54032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802250-97F2-E24E-8598-9E5FB101AE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82438" b="-11649"/>
          <a:stretch/>
        </p:blipFill>
        <p:spPr>
          <a:xfrm>
            <a:off x="3408450" y="686687"/>
            <a:ext cx="5590306" cy="1901593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B1B2112-C748-ED44-9E67-CD1A586BDD9A}"/>
              </a:ext>
            </a:extLst>
          </p:cNvPr>
          <p:cNvSpPr/>
          <p:nvPr/>
        </p:nvSpPr>
        <p:spPr>
          <a:xfrm>
            <a:off x="6411386" y="729695"/>
            <a:ext cx="2587370" cy="16598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0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1C8FF-A90B-6442-8F04-942299229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245" y="1954454"/>
            <a:ext cx="10515600" cy="2514032"/>
          </a:xfrm>
        </p:spPr>
        <p:txBody>
          <a:bodyPr anchor="b">
            <a:normAutofit/>
          </a:bodyPr>
          <a:lstStyle/>
          <a:p>
            <a:r>
              <a:rPr lang="en-US" dirty="0"/>
              <a:t>Rename Yourself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E1163-2643-3040-A3A7-A2820C33D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4245" y="4501171"/>
            <a:ext cx="10515600" cy="133815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Click participants on the tool bar at the bottom of your screen.  </a:t>
            </a:r>
          </a:p>
          <a:p>
            <a:r>
              <a:rPr lang="en-US" dirty="0">
                <a:solidFill>
                  <a:schemeClr val="tx1"/>
                </a:solidFill>
              </a:rPr>
              <a:t>Hover over your name, click “More” and then “Rename"</a:t>
            </a:r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E4BBD599-68F0-D143-A49F-4EF7F9974355}"/>
              </a:ext>
            </a:extLst>
          </p:cNvPr>
          <p:cNvSpPr/>
          <p:nvPr/>
        </p:nvSpPr>
        <p:spPr>
          <a:xfrm rot="2604415">
            <a:off x="2701430" y="2701190"/>
            <a:ext cx="1440144" cy="54032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802250-97F2-E24E-8598-9E5FB101AE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3" t="1941" r="55407" b="-3539"/>
          <a:stretch/>
        </p:blipFill>
        <p:spPr>
          <a:xfrm>
            <a:off x="786152" y="666997"/>
            <a:ext cx="5411144" cy="1730418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C3B65CD-7C41-264F-A3E3-61750983C956}"/>
              </a:ext>
            </a:extLst>
          </p:cNvPr>
          <p:cNvSpPr/>
          <p:nvPr/>
        </p:nvSpPr>
        <p:spPr>
          <a:xfrm>
            <a:off x="904354" y="673894"/>
            <a:ext cx="2587370" cy="16598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699DEC9-B33C-B54C-BB4B-3F9A945F12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845" y="1532206"/>
            <a:ext cx="64897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5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1C8FF-A90B-6442-8F04-942299229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245" y="1954454"/>
            <a:ext cx="10515600" cy="2279125"/>
          </a:xfrm>
        </p:spPr>
        <p:txBody>
          <a:bodyPr anchor="b">
            <a:normAutofit/>
          </a:bodyPr>
          <a:lstStyle/>
          <a:p>
            <a:r>
              <a:rPr lang="en-US" dirty="0"/>
              <a:t>Chat Box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E1163-2643-3040-A3A7-A2820C33D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4245" y="4501171"/>
            <a:ext cx="10515600" cy="133815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Click “Chat" on the tool bar at the bottom of your screen.  </a:t>
            </a:r>
          </a:p>
          <a:p>
            <a:r>
              <a:rPr lang="en-US" dirty="0">
                <a:solidFill>
                  <a:schemeClr val="tx1"/>
                </a:solidFill>
              </a:rPr>
              <a:t>The dialogue box will pop up on the right side. </a:t>
            </a:r>
          </a:p>
          <a:p>
            <a:r>
              <a:rPr lang="en-US" sz="2200" b="0" dirty="0">
                <a:solidFill>
                  <a:schemeClr val="tx1"/>
                </a:solidFill>
              </a:rPr>
              <a:t>If asking a question, please address it to “Everyone”. 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E4BBD599-68F0-D143-A49F-4EF7F9974355}"/>
              </a:ext>
            </a:extLst>
          </p:cNvPr>
          <p:cNvSpPr/>
          <p:nvPr/>
        </p:nvSpPr>
        <p:spPr>
          <a:xfrm rot="2604415">
            <a:off x="4683197" y="2614293"/>
            <a:ext cx="1440144" cy="54032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802250-97F2-E24E-8598-9E5FB101AE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3" t="1941" r="55407" b="-3539"/>
          <a:stretch/>
        </p:blipFill>
        <p:spPr>
          <a:xfrm>
            <a:off x="786152" y="514592"/>
            <a:ext cx="5411144" cy="1730418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C3B65CD-7C41-264F-A3E3-61750983C956}"/>
              </a:ext>
            </a:extLst>
          </p:cNvPr>
          <p:cNvSpPr/>
          <p:nvPr/>
        </p:nvSpPr>
        <p:spPr>
          <a:xfrm>
            <a:off x="3524675" y="533549"/>
            <a:ext cx="2587370" cy="16598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bird&#10;&#10;Description automatically generated">
            <a:extLst>
              <a:ext uri="{FF2B5EF4-FFF2-40B4-BE49-F238E27FC236}">
                <a16:creationId xmlns:a16="http://schemas.microsoft.com/office/drawing/2014/main" id="{65B68745-E4F0-A949-819F-DA5708B90E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55"/>
          <a:stretch/>
        </p:blipFill>
        <p:spPr>
          <a:xfrm>
            <a:off x="7539397" y="796774"/>
            <a:ext cx="1992531" cy="112900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0" name="Picture 9" descr="A picture containing bird&#10;&#10;Description automatically generated">
            <a:extLst>
              <a:ext uri="{FF2B5EF4-FFF2-40B4-BE49-F238E27FC236}">
                <a16:creationId xmlns:a16="http://schemas.microsoft.com/office/drawing/2014/main" id="{0D19B4C5-78BA-2540-9D39-0B75998970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28"/>
          <a:stretch/>
        </p:blipFill>
        <p:spPr>
          <a:xfrm>
            <a:off x="7539397" y="1521503"/>
            <a:ext cx="1992531" cy="159942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72753A7-37CD-6042-903C-3816A36728D0}"/>
              </a:ext>
            </a:extLst>
          </p:cNvPr>
          <p:cNvSpPr/>
          <p:nvPr/>
        </p:nvSpPr>
        <p:spPr>
          <a:xfrm>
            <a:off x="7539397" y="1379801"/>
            <a:ext cx="1992531" cy="813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78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1C8FF-A90B-6442-8F04-942299229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245" y="2222046"/>
            <a:ext cx="10515600" cy="2279125"/>
          </a:xfrm>
        </p:spPr>
        <p:txBody>
          <a:bodyPr anchor="b">
            <a:normAutofit/>
          </a:bodyPr>
          <a:lstStyle/>
          <a:p>
            <a:r>
              <a:rPr lang="en-US" dirty="0"/>
              <a:t>Polling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E1163-2643-3040-A3A7-A2820C33D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4245" y="4501171"/>
            <a:ext cx="10515600" cy="1338156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Please complete the entire poll as the questions pops up on your screen. </a:t>
            </a:r>
          </a:p>
          <a:p>
            <a:r>
              <a:rPr lang="en-US" b="0" dirty="0">
                <a:solidFill>
                  <a:schemeClr val="tx1"/>
                </a:solidFill>
              </a:rPr>
              <a:t>Polls are used to monitor engagement and test your understanding of the material that is being presented. Polls are anonymous and do not affect if you receive a certificate from this course.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A close up of food&#10;&#10;Description automatically generated">
            <a:extLst>
              <a:ext uri="{FF2B5EF4-FFF2-40B4-BE49-F238E27FC236}">
                <a16:creationId xmlns:a16="http://schemas.microsoft.com/office/drawing/2014/main" id="{F5714879-0248-C046-B80A-46F4D13143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6" t="1" r="36935" b="46839"/>
          <a:stretch/>
        </p:blipFill>
        <p:spPr>
          <a:xfrm>
            <a:off x="3963538" y="282708"/>
            <a:ext cx="4118513" cy="320265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8EB26A8-18E7-8247-A231-BAB15E9AA07D}"/>
              </a:ext>
            </a:extLst>
          </p:cNvPr>
          <p:cNvSpPr/>
          <p:nvPr/>
        </p:nvSpPr>
        <p:spPr>
          <a:xfrm>
            <a:off x="3899370" y="512896"/>
            <a:ext cx="4237620" cy="29161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16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1C8FF-A90B-6442-8F04-942299229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666" y="714088"/>
            <a:ext cx="10515600" cy="922207"/>
          </a:xfrm>
        </p:spPr>
        <p:txBody>
          <a:bodyPr anchor="b">
            <a:normAutofit/>
          </a:bodyPr>
          <a:lstStyle/>
          <a:p>
            <a:r>
              <a:rPr lang="en-US" dirty="0"/>
              <a:t>Other Course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E1163-2643-3040-A3A7-A2820C33D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3532" y="1828753"/>
            <a:ext cx="8562476" cy="1130182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</a:rPr>
              <a:t>Certificates will be issued by the Association of Food and Drug Officials 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</a:rPr>
              <a:t>If you do not receive your certificate in ~2 weeks, please contact us.</a:t>
            </a:r>
          </a:p>
          <a:p>
            <a:endParaRPr lang="en-US" sz="2000" b="0" dirty="0">
              <a:solidFill>
                <a:schemeClr val="tx1"/>
              </a:solidFill>
            </a:endParaRPr>
          </a:p>
        </p:txBody>
      </p:sp>
      <p:pic>
        <p:nvPicPr>
          <p:cNvPr id="11" name="Picture 10" descr="A picture containing game&#10;&#10;Description automatically generated">
            <a:extLst>
              <a:ext uri="{FF2B5EF4-FFF2-40B4-BE49-F238E27FC236}">
                <a16:creationId xmlns:a16="http://schemas.microsoft.com/office/drawing/2014/main" id="{A7CD6571-67ED-D24F-B792-1F905EB97F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72" b="91800" l="4000" r="98222">
                        <a14:foregroundMark x1="45778" y1="6150" x2="45778" y2="6150"/>
                        <a14:foregroundMark x1="24222" y1="17312" x2="42444" y2="5467"/>
                        <a14:foregroundMark x1="55401" y1="5467" x2="55889" y2="5467"/>
                        <a14:foregroundMark x1="42444" y1="5467" x2="52889" y2="5467"/>
                        <a14:foregroundMark x1="94238" y1="31199" x2="95778" y2="33713"/>
                        <a14:foregroundMark x1="95778" y1="33713" x2="95778" y2="55581"/>
                        <a14:foregroundMark x1="95778" y1="55581" x2="84889" y2="75854"/>
                        <a14:foregroundMark x1="84889" y1="75854" x2="64889" y2="88838"/>
                        <a14:foregroundMark x1="64889" y1="88838" x2="42222" y2="92027"/>
                        <a14:foregroundMark x1="42222" y1="92027" x2="26707" y2="85379"/>
                        <a14:foregroundMark x1="5778" y1="76765" x2="667" y2="54897"/>
                        <a14:foregroundMark x1="667" y1="54897" x2="8889" y2="33713"/>
                        <a14:foregroundMark x1="8889" y1="33713" x2="18667" y2="23007"/>
                        <a14:foregroundMark x1="667" y1="45103" x2="4000" y2="67654"/>
                        <a14:foregroundMark x1="4000" y1="67654" x2="8637" y2="75620"/>
                        <a14:foregroundMark x1="70368" y1="6488" x2="71778" y2="6606"/>
                        <a14:foregroundMark x1="55291" y1="5227" x2="55782" y2="5268"/>
                        <a14:foregroundMark x1="50000" y1="4784" x2="52678" y2="5009"/>
                        <a14:foregroundMark x1="71778" y1="6606" x2="73466" y2="7855"/>
                        <a14:foregroundMark x1="94266" y1="31184" x2="98444" y2="41002"/>
                        <a14:foregroundMark x1="98444" y1="41002" x2="93556" y2="61276"/>
                        <a14:foregroundMark x1="66205" y1="4206" x2="70667" y2="3872"/>
                        <a14:foregroundMark x1="55200" y1="5029" x2="55636" y2="4996"/>
                        <a14:foregroundMark x1="49333" y1="5467" x2="52771" y2="5210"/>
                        <a14:foregroundMark x1="70667" y1="3872" x2="70667" y2="3872"/>
                        <a14:foregroundMark x1="26013" y1="85658" x2="27111" y2="86333"/>
                        <a14:foregroundMark x1="5111" y1="75854" x2="14222" y2="84055"/>
                        <a14:foregroundMark x1="14222" y1="77449" x2="27111" y2="87016"/>
                        <a14:backgroundMark x1="8000" y1="52392" x2="46222" y2="14351"/>
                        <a14:backgroundMark x1="46222" y1="14351" x2="68222" y2="18451"/>
                        <a14:backgroundMark x1="68222" y1="18451" x2="78222" y2="38269"/>
                        <a14:backgroundMark x1="78222" y1="38269" x2="76222" y2="61048"/>
                        <a14:backgroundMark x1="76222" y1="61048" x2="59778" y2="79271"/>
                        <a14:backgroundMark x1="59778" y1="79271" x2="38444" y2="76765"/>
                        <a14:backgroundMark x1="38444" y1="76765" x2="15778" y2="66743"/>
                        <a14:backgroundMark x1="15778" y1="66743" x2="11556" y2="45103"/>
                        <a14:backgroundMark x1="11556" y1="45103" x2="11556" y2="45103"/>
                        <a14:backgroundMark x1="86444" y1="29613" x2="72889" y2="11845"/>
                        <a14:backgroundMark x1="72889" y1="11845" x2="57111" y2="7745"/>
                        <a14:backgroundMark x1="87111" y1="33257" x2="76222" y2="13895"/>
                        <a14:backgroundMark x1="76222" y1="13895" x2="55111" y2="8428"/>
                        <a14:backgroundMark x1="55111" y1="8428" x2="76444" y2="11845"/>
                        <a14:backgroundMark x1="76444" y1="11845" x2="92000" y2="27107"/>
                        <a14:backgroundMark x1="92000" y1="27107" x2="94222" y2="31207"/>
                        <a14:backgroundMark x1="57111" y1="7745" x2="59333" y2="6150"/>
                        <a14:backgroundMark x1="56444" y1="7745" x2="52889" y2="5467"/>
                        <a14:backgroundMark x1="59333" y1="7745" x2="80000" y2="14351"/>
                        <a14:backgroundMark x1="80000" y1="14351" x2="60889" y2="3872"/>
                        <a14:backgroundMark x1="60889" y1="3872" x2="57778" y2="6834"/>
                        <a14:backgroundMark x1="10000" y1="74487" x2="13628" y2="780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5806">
            <a:off x="1238231" y="1592444"/>
            <a:ext cx="1281897" cy="12456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A74779-98C4-4B4D-B78B-BF140ACDF3D4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1526929" y="1889152"/>
            <a:ext cx="754125" cy="581923"/>
          </a:xfrm>
          <a:prstGeom prst="rect">
            <a:avLst/>
          </a:prstGeom>
        </p:spPr>
      </p:pic>
      <p:pic>
        <p:nvPicPr>
          <p:cNvPr id="14" name="Picture 13" descr="A picture containing game&#10;&#10;Description automatically generated">
            <a:extLst>
              <a:ext uri="{FF2B5EF4-FFF2-40B4-BE49-F238E27FC236}">
                <a16:creationId xmlns:a16="http://schemas.microsoft.com/office/drawing/2014/main" id="{C86B698B-F812-D64E-8313-1265299D5A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72" b="91800" l="4000" r="98222">
                        <a14:foregroundMark x1="45778" y1="6150" x2="45778" y2="6150"/>
                        <a14:foregroundMark x1="24222" y1="17312" x2="42444" y2="5467"/>
                        <a14:foregroundMark x1="55401" y1="5467" x2="55889" y2="5467"/>
                        <a14:foregroundMark x1="42444" y1="5467" x2="52889" y2="5467"/>
                        <a14:foregroundMark x1="94238" y1="31199" x2="95778" y2="33713"/>
                        <a14:foregroundMark x1="95778" y1="33713" x2="95778" y2="55581"/>
                        <a14:foregroundMark x1="95778" y1="55581" x2="84889" y2="75854"/>
                        <a14:foregroundMark x1="84889" y1="75854" x2="64889" y2="88838"/>
                        <a14:foregroundMark x1="64889" y1="88838" x2="42222" y2="92027"/>
                        <a14:foregroundMark x1="42222" y1="92027" x2="26707" y2="85379"/>
                        <a14:foregroundMark x1="5778" y1="76765" x2="667" y2="54897"/>
                        <a14:foregroundMark x1="667" y1="54897" x2="8889" y2="33713"/>
                        <a14:foregroundMark x1="8889" y1="33713" x2="18667" y2="23007"/>
                        <a14:foregroundMark x1="667" y1="45103" x2="4000" y2="67654"/>
                        <a14:foregroundMark x1="4000" y1="67654" x2="8637" y2="75620"/>
                        <a14:foregroundMark x1="70368" y1="6488" x2="71778" y2="6606"/>
                        <a14:foregroundMark x1="55291" y1="5227" x2="55782" y2="5268"/>
                        <a14:foregroundMark x1="50000" y1="4784" x2="52678" y2="5009"/>
                        <a14:foregroundMark x1="71778" y1="6606" x2="73466" y2="7855"/>
                        <a14:foregroundMark x1="94266" y1="31184" x2="98444" y2="41002"/>
                        <a14:foregroundMark x1="98444" y1="41002" x2="93556" y2="61276"/>
                        <a14:foregroundMark x1="66205" y1="4206" x2="70667" y2="3872"/>
                        <a14:foregroundMark x1="55200" y1="5029" x2="55636" y2="4996"/>
                        <a14:foregroundMark x1="49333" y1="5467" x2="52771" y2="5210"/>
                        <a14:foregroundMark x1="70667" y1="3872" x2="70667" y2="3872"/>
                        <a14:foregroundMark x1="26013" y1="85658" x2="27111" y2="86333"/>
                        <a14:foregroundMark x1="5111" y1="75854" x2="14222" y2="84055"/>
                        <a14:foregroundMark x1="14222" y1="77449" x2="27111" y2="87016"/>
                        <a14:backgroundMark x1="8000" y1="52392" x2="46222" y2="14351"/>
                        <a14:backgroundMark x1="46222" y1="14351" x2="68222" y2="18451"/>
                        <a14:backgroundMark x1="68222" y1="18451" x2="78222" y2="38269"/>
                        <a14:backgroundMark x1="78222" y1="38269" x2="76222" y2="61048"/>
                        <a14:backgroundMark x1="76222" y1="61048" x2="59778" y2="79271"/>
                        <a14:backgroundMark x1="59778" y1="79271" x2="38444" y2="76765"/>
                        <a14:backgroundMark x1="38444" y1="76765" x2="15778" y2="66743"/>
                        <a14:backgroundMark x1="15778" y1="66743" x2="11556" y2="45103"/>
                        <a14:backgroundMark x1="11556" y1="45103" x2="11556" y2="45103"/>
                        <a14:backgroundMark x1="86444" y1="29613" x2="72889" y2="11845"/>
                        <a14:backgroundMark x1="72889" y1="11845" x2="57111" y2="7745"/>
                        <a14:backgroundMark x1="87111" y1="33257" x2="76222" y2="13895"/>
                        <a14:backgroundMark x1="76222" y1="13895" x2="55111" y2="8428"/>
                        <a14:backgroundMark x1="55111" y1="8428" x2="76444" y2="11845"/>
                        <a14:backgroundMark x1="76444" y1="11845" x2="92000" y2="27107"/>
                        <a14:backgroundMark x1="92000" y1="27107" x2="94222" y2="31207"/>
                        <a14:backgroundMark x1="57111" y1="7745" x2="59333" y2="6150"/>
                        <a14:backgroundMark x1="56444" y1="7745" x2="52889" y2="5467"/>
                        <a14:backgroundMark x1="59333" y1="7745" x2="80000" y2="14351"/>
                        <a14:backgroundMark x1="80000" y1="14351" x2="60889" y2="3872"/>
                        <a14:backgroundMark x1="60889" y1="3872" x2="57778" y2="6834"/>
                        <a14:backgroundMark x1="10000" y1="74487" x2="13628" y2="780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5806">
            <a:off x="1214539" y="4466345"/>
            <a:ext cx="1281897" cy="1245685"/>
          </a:xfrm>
          <a:prstGeom prst="rect">
            <a:avLst/>
          </a:prstGeom>
        </p:spPr>
      </p:pic>
      <p:pic>
        <p:nvPicPr>
          <p:cNvPr id="13" name="Picture 12" descr="A picture containing game&#10;&#10;Description automatically generated">
            <a:extLst>
              <a:ext uri="{FF2B5EF4-FFF2-40B4-BE49-F238E27FC236}">
                <a16:creationId xmlns:a16="http://schemas.microsoft.com/office/drawing/2014/main" id="{6B60498A-9D2A-CD44-88EB-557EF5E058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72" b="91800" l="4000" r="98222">
                        <a14:foregroundMark x1="45778" y1="6150" x2="45778" y2="6150"/>
                        <a14:foregroundMark x1="24222" y1="17312" x2="42444" y2="5467"/>
                        <a14:foregroundMark x1="55401" y1="5467" x2="55889" y2="5467"/>
                        <a14:foregroundMark x1="42444" y1="5467" x2="52889" y2="5467"/>
                        <a14:foregroundMark x1="94238" y1="31199" x2="95778" y2="33713"/>
                        <a14:foregroundMark x1="95778" y1="33713" x2="95778" y2="55581"/>
                        <a14:foregroundMark x1="95778" y1="55581" x2="84889" y2="75854"/>
                        <a14:foregroundMark x1="84889" y1="75854" x2="64889" y2="88838"/>
                        <a14:foregroundMark x1="64889" y1="88838" x2="42222" y2="92027"/>
                        <a14:foregroundMark x1="42222" y1="92027" x2="26707" y2="85379"/>
                        <a14:foregroundMark x1="5778" y1="76765" x2="667" y2="54897"/>
                        <a14:foregroundMark x1="667" y1="54897" x2="8889" y2="33713"/>
                        <a14:foregroundMark x1="8889" y1="33713" x2="18667" y2="23007"/>
                        <a14:foregroundMark x1="667" y1="45103" x2="4000" y2="67654"/>
                        <a14:foregroundMark x1="4000" y1="67654" x2="8637" y2="75620"/>
                        <a14:foregroundMark x1="70368" y1="6488" x2="71778" y2="6606"/>
                        <a14:foregroundMark x1="55291" y1="5227" x2="55782" y2="5268"/>
                        <a14:foregroundMark x1="50000" y1="4784" x2="52678" y2="5009"/>
                        <a14:foregroundMark x1="71778" y1="6606" x2="73466" y2="7855"/>
                        <a14:foregroundMark x1="94266" y1="31184" x2="98444" y2="41002"/>
                        <a14:foregroundMark x1="98444" y1="41002" x2="93556" y2="61276"/>
                        <a14:foregroundMark x1="66205" y1="4206" x2="70667" y2="3872"/>
                        <a14:foregroundMark x1="55200" y1="5029" x2="55636" y2="4996"/>
                        <a14:foregroundMark x1="49333" y1="5467" x2="52771" y2="5210"/>
                        <a14:foregroundMark x1="70667" y1="3872" x2="70667" y2="3872"/>
                        <a14:foregroundMark x1="26013" y1="85658" x2="27111" y2="86333"/>
                        <a14:foregroundMark x1="5111" y1="75854" x2="14222" y2="84055"/>
                        <a14:foregroundMark x1="14222" y1="77449" x2="27111" y2="87016"/>
                        <a14:backgroundMark x1="8000" y1="52392" x2="46222" y2="14351"/>
                        <a14:backgroundMark x1="46222" y1="14351" x2="68222" y2="18451"/>
                        <a14:backgroundMark x1="68222" y1="18451" x2="78222" y2="38269"/>
                        <a14:backgroundMark x1="78222" y1="38269" x2="76222" y2="61048"/>
                        <a14:backgroundMark x1="76222" y1="61048" x2="59778" y2="79271"/>
                        <a14:backgroundMark x1="59778" y1="79271" x2="38444" y2="76765"/>
                        <a14:backgroundMark x1="38444" y1="76765" x2="15778" y2="66743"/>
                        <a14:backgroundMark x1="15778" y1="66743" x2="11556" y2="45103"/>
                        <a14:backgroundMark x1="11556" y1="45103" x2="11556" y2="45103"/>
                        <a14:backgroundMark x1="86444" y1="29613" x2="72889" y2="11845"/>
                        <a14:backgroundMark x1="72889" y1="11845" x2="57111" y2="7745"/>
                        <a14:backgroundMark x1="87111" y1="33257" x2="76222" y2="13895"/>
                        <a14:backgroundMark x1="76222" y1="13895" x2="55111" y2="8428"/>
                        <a14:backgroundMark x1="55111" y1="8428" x2="76444" y2="11845"/>
                        <a14:backgroundMark x1="76444" y1="11845" x2="92000" y2="27107"/>
                        <a14:backgroundMark x1="92000" y1="27107" x2="94222" y2="31207"/>
                        <a14:backgroundMark x1="57111" y1="7745" x2="59333" y2="6150"/>
                        <a14:backgroundMark x1="56444" y1="7745" x2="52889" y2="5467"/>
                        <a14:backgroundMark x1="59333" y1="7745" x2="80000" y2="14351"/>
                        <a14:backgroundMark x1="80000" y1="14351" x2="60889" y2="3872"/>
                        <a14:backgroundMark x1="60889" y1="3872" x2="57778" y2="6834"/>
                        <a14:backgroundMark x1="10000" y1="74487" x2="13628" y2="780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5806">
            <a:off x="1214540" y="3010065"/>
            <a:ext cx="1281897" cy="12456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7461E2-E014-5341-A729-87E64DDC355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biLevel thresh="50000"/>
          </a:blip>
          <a:srcRect b="16605"/>
          <a:stretch/>
        </p:blipFill>
        <p:spPr>
          <a:xfrm>
            <a:off x="1472868" y="3244364"/>
            <a:ext cx="812800" cy="730789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629C3B2-A9B8-094D-894C-DE0FF875111C}"/>
              </a:ext>
            </a:extLst>
          </p:cNvPr>
          <p:cNvSpPr txBox="1">
            <a:spLocks/>
          </p:cNvSpPr>
          <p:nvPr/>
        </p:nvSpPr>
        <p:spPr>
          <a:xfrm>
            <a:off x="2697224" y="3151394"/>
            <a:ext cx="7945705" cy="11301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latin typeface="Gentona Book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</a:rPr>
              <a:t>Course Evaluations 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</a:rPr>
              <a:t>A link will be shared via email on the last day. Important feedback for future courses.  </a:t>
            </a:r>
          </a:p>
          <a:p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DBE809D-2ECD-0241-883F-E58FEED73523}"/>
              </a:ext>
            </a:extLst>
          </p:cNvPr>
          <p:cNvSpPr txBox="1">
            <a:spLocks/>
          </p:cNvSpPr>
          <p:nvPr/>
        </p:nvSpPr>
        <p:spPr>
          <a:xfrm>
            <a:off x="2697224" y="4700644"/>
            <a:ext cx="8562476" cy="11301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latin typeface="Gentona Book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</a:rPr>
              <a:t>Produce Safety Alliance Grower Training Manuals  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</a:rPr>
              <a:t>Everyone must have a manual to participate and receive a certificate for this training. </a:t>
            </a:r>
          </a:p>
          <a:p>
            <a:endParaRPr lang="en-US" sz="2000" b="0" dirty="0">
              <a:solidFill>
                <a:schemeClr val="tx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CEB3766-EEE8-284D-9D23-CFC8B3A936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2032" y="4714932"/>
            <a:ext cx="635000" cy="7747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35B7378-176C-4F46-A944-6D782FF1DBAE}"/>
              </a:ext>
            </a:extLst>
          </p:cNvPr>
          <p:cNvSpPr/>
          <p:nvPr/>
        </p:nvSpPr>
        <p:spPr>
          <a:xfrm>
            <a:off x="1572032" y="4700644"/>
            <a:ext cx="635000" cy="77470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954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F949C-4C61-7640-B457-7950102A8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Produce Safety Alliance Grower Training Manual 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6142ED38-62AE-6F4B-BAFD-5230C66C9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52" y="1808231"/>
            <a:ext cx="3062577" cy="3822549"/>
          </a:xfrm>
          <a:prstGeom prst="rect">
            <a:avLst/>
          </a:prstGeom>
        </p:spPr>
      </p:pic>
      <p:pic>
        <p:nvPicPr>
          <p:cNvPr id="6" name="Picture 5" descr="A picture containing food&#10;&#10;Description automatically generated">
            <a:extLst>
              <a:ext uri="{FF2B5EF4-FFF2-40B4-BE49-F238E27FC236}">
                <a16:creationId xmlns:a16="http://schemas.microsoft.com/office/drawing/2014/main" id="{18E7EBFD-E41A-DF41-829E-E7830BD5A9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06" t="7531" r="6902" b="16768"/>
          <a:stretch/>
        </p:blipFill>
        <p:spPr>
          <a:xfrm>
            <a:off x="1771376" y="1808231"/>
            <a:ext cx="2999099" cy="3822549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318B03-11F9-4345-86E1-AD5F050863EB}"/>
              </a:ext>
            </a:extLst>
          </p:cNvPr>
          <p:cNvSpPr txBox="1">
            <a:spLocks/>
          </p:cNvSpPr>
          <p:nvPr/>
        </p:nvSpPr>
        <p:spPr>
          <a:xfrm>
            <a:off x="6096000" y="2035341"/>
            <a:ext cx="6700013" cy="38200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Welcome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Modules 1-7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References and Resources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Glossary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b="1" dirty="0"/>
              <a:t>Bold Terms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FSMA Produce Safety Rule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b="1" dirty="0"/>
              <a:t>Written language and Reference Table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FDA and USDA Resources </a:t>
            </a:r>
          </a:p>
        </p:txBody>
      </p:sp>
    </p:spTree>
    <p:extLst>
      <p:ext uri="{BB962C8B-B14F-4D97-AF65-F5344CB8AC3E}">
        <p14:creationId xmlns:p14="http://schemas.microsoft.com/office/powerpoint/2010/main" val="121440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0" id="{016C1E88-4A31-094B-BB42-2C2839DB073A}" vid="{F9D84113-9FD6-9F4C-AE5D-01B63B29F5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297</Words>
  <Application>Microsoft Office PowerPoint</Application>
  <PresentationFormat>Widescreen</PresentationFormat>
  <Paragraphs>36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Gentona Book</vt:lpstr>
      <vt:lpstr>Arial</vt:lpstr>
      <vt:lpstr>Calibri</vt:lpstr>
      <vt:lpstr>Office Theme</vt:lpstr>
      <vt:lpstr>A Remote PSA Attendees Guide to  </vt:lpstr>
      <vt:lpstr>Audio</vt:lpstr>
      <vt:lpstr>Video</vt:lpstr>
      <vt:lpstr>Rename Yourself </vt:lpstr>
      <vt:lpstr>Chat Box </vt:lpstr>
      <vt:lpstr>Polling</vt:lpstr>
      <vt:lpstr>Other Course Information</vt:lpstr>
      <vt:lpstr>Produce Safety Alliance Grower Training Manual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Remote PSA Attendees Guide to</dc:title>
  <dc:creator>Langford,Taylor N</dc:creator>
  <cp:lastModifiedBy>Stull,Katelynn J</cp:lastModifiedBy>
  <cp:revision>18</cp:revision>
  <dcterms:created xsi:type="dcterms:W3CDTF">2020-08-17T20:19:24Z</dcterms:created>
  <dcterms:modified xsi:type="dcterms:W3CDTF">2020-09-21T20:15:27Z</dcterms:modified>
</cp:coreProperties>
</file>