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Woods" initials="KW" lastIdx="1" clrIdx="0">
    <p:extLst>
      <p:ext uri="{19B8F6BF-5375-455C-9EA6-DF929625EA0E}">
        <p15:presenceInfo xmlns:p15="http://schemas.microsoft.com/office/powerpoint/2012/main" userId="S-1-5-21-2286752186-3697686403-1823448917-136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21" autoAdjust="0"/>
  </p:normalViewPr>
  <p:slideViewPr>
    <p:cSldViewPr snapToGrid="0">
      <p:cViewPr varScale="1">
        <p:scale>
          <a:sx n="102" d="100"/>
          <a:sy n="102" d="100"/>
        </p:scale>
        <p:origin x="18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25T09:37:37.660" idx="1">
    <p:pos x="10" y="10"/>
    <p:text>Image from : https://www.ars.usda.gov/oc/images/photos/nov12/d2687-1/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8CE3-974E-46CC-B785-055695810362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CB84-B24A-4D94-BB02-DD8E2306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slides will walk participants</a:t>
            </a:r>
            <a:r>
              <a:rPr lang="en-US" baseline="0" dirty="0" smtClean="0"/>
              <a:t> through the calculations for an average and a GM.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2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calculate the GM, growers</a:t>
            </a:r>
            <a:r>
              <a:rPr lang="en-US" baseline="0" dirty="0" smtClean="0"/>
              <a:t> will</a:t>
            </a:r>
            <a:r>
              <a:rPr lang="en-US" dirty="0" smtClean="0"/>
              <a:t> need to find the log and antilog functions on a calculator.  Typically, they can be located by turning</a:t>
            </a:r>
            <a:r>
              <a:rPr lang="en-US" baseline="0" dirty="0" smtClean="0"/>
              <a:t> a cell phone calculator on its side.</a:t>
            </a:r>
          </a:p>
        </p:txBody>
      </p:sp>
    </p:spTree>
    <p:extLst>
      <p:ext uri="{BB962C8B-B14F-4D97-AF65-F5344CB8AC3E}">
        <p14:creationId xmlns:p14="http://schemas.microsoft.com/office/powerpoint/2010/main" val="266934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Geometric Mean benefits the grower by making rare high values less important to the result</a:t>
            </a:r>
            <a:r>
              <a:rPr lang="en-US" dirty="0" smtClean="0"/>
              <a:t>. When compared to the average, the GM calculation is in the grower’s</a:t>
            </a:r>
            <a:r>
              <a:rPr lang="en-US" baseline="0" dirty="0" smtClean="0"/>
              <a:t> favor.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a MWQP must contain at least 4 samples</a:t>
            </a:r>
            <a:r>
              <a:rPr lang="en-US" baseline="0" dirty="0"/>
              <a:t> for ground water and at least 20 samples for surface water.  We used two samples to simplify the math for this example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3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71588E8F-EC94-49C7-91A8-8D256655C17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30A861A3-01D8-4344-BA7D-24215E6F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71588E8F-EC94-49C7-91A8-8D256655C17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30A861A3-01D8-4344-BA7D-24215E6F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771900" y="-3246412"/>
            <a:ext cx="914400" cy="7848600"/>
          </a:xfrm>
        </p:spPr>
        <p:txBody>
          <a:bodyPr>
            <a:noAutofit/>
          </a:bodyPr>
          <a:lstStyle>
            <a:lvl1pPr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 rot="5400000">
            <a:off x="5626100" y="3162300"/>
            <a:ext cx="6502400" cy="533400"/>
          </a:xfrm>
          <a:prstGeom prst="rect">
            <a:avLst/>
          </a:prstGeom>
        </p:spPr>
        <p:txBody>
          <a:bodyPr anchor="ctr" anchorCtr="0"/>
          <a:lstStyle>
            <a:lvl1pPr>
              <a:defRPr sz="1500" cap="small" baseline="0">
                <a:solidFill>
                  <a:schemeClr val="bg1"/>
                </a:solidFill>
              </a:defRPr>
            </a:lvl1pPr>
            <a:lvl2pPr>
              <a:defRPr cap="small" baseline="0"/>
            </a:lvl2pPr>
            <a:lvl3pPr>
              <a:defRPr cap="small" baseline="0"/>
            </a:lvl3pPr>
            <a:lvl4pPr>
              <a:defRPr cap="small" baseline="0"/>
            </a:lvl4pPr>
            <a:lvl5pPr>
              <a:defRPr cap="small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828800"/>
            <a:ext cx="7848600" cy="46482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3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3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588E8F-EC94-49C7-91A8-8D256655C17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A861A3-01D8-4344-BA7D-24215E6F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71588E8F-EC94-49C7-91A8-8D256655C17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30A861A3-01D8-4344-BA7D-24215E6F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721" y="6459786"/>
            <a:ext cx="4078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USDA NIFA Award Number 2015-70020-24397 </a:t>
            </a: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32060"/>
            <a:ext cx="1298961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2324" y="2540934"/>
            <a:ext cx="7986993" cy="1109382"/>
          </a:xfrm>
        </p:spPr>
        <p:txBody>
          <a:bodyPr>
            <a:noAutofit/>
          </a:bodyPr>
          <a:lstStyle/>
          <a:p>
            <a:pPr algn="ctr"/>
            <a:r>
              <a:rPr lang="en-US" sz="3106" dirty="0"/>
              <a:t>What</a:t>
            </a:r>
            <a:r>
              <a:rPr lang="en-US" sz="3106" dirty="0"/>
              <a:t> </a:t>
            </a:r>
            <a:r>
              <a:rPr lang="en-US" sz="3106" dirty="0"/>
              <a:t>is </a:t>
            </a:r>
            <a:r>
              <a:rPr lang="en-US" sz="3106" dirty="0"/>
              <a:t>the </a:t>
            </a:r>
            <a:r>
              <a:rPr lang="en-US" sz="3106" dirty="0"/>
              <a:t>difference </a:t>
            </a:r>
            <a:r>
              <a:rPr lang="en-US" sz="3106" dirty="0"/>
              <a:t>between an a</a:t>
            </a:r>
            <a:r>
              <a:rPr lang="en-US" sz="3106" dirty="0"/>
              <a:t>verage </a:t>
            </a:r>
            <a:r>
              <a:rPr lang="en-US" sz="3106" dirty="0"/>
              <a:t>and a</a:t>
            </a:r>
            <a:r>
              <a:rPr lang="en-US" sz="3106" dirty="0"/>
              <a:t> </a:t>
            </a:r>
            <a:r>
              <a:rPr lang="en-US" sz="3106" dirty="0"/>
              <a:t>Geometric Mean (GM)?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4219" y="6069942"/>
            <a:ext cx="4038797" cy="6574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SUPPLEMENTAL MATERIAL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3700" y="6459786"/>
            <a:ext cx="2380634" cy="398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USDA NIFA Award Number </a:t>
            </a: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2018-70020-28930</a:t>
            </a:r>
            <a:endParaRPr kumimoji="0" lang="en-US" sz="1400" b="0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140" r="28494" b="3103"/>
          <a:stretch/>
        </p:blipFill>
        <p:spPr>
          <a:xfrm>
            <a:off x="1311532" y="1287263"/>
            <a:ext cx="2205374" cy="4107520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rot="5400000">
            <a:off x="4676960" y="739446"/>
            <a:ext cx="1837077" cy="293271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4219" y="6069942"/>
            <a:ext cx="4038797" cy="6574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SUPPLEMENTAL MATERIAL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16906" y="3088623"/>
            <a:ext cx="4650086" cy="2337720"/>
            <a:chOff x="4206443" y="3464671"/>
            <a:chExt cx="5270098" cy="26494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7108" r="7358" b="5909"/>
            <a:stretch/>
          </p:blipFill>
          <p:spPr>
            <a:xfrm>
              <a:off x="4206443" y="3464671"/>
              <a:ext cx="5270098" cy="2649416"/>
            </a:xfrm>
            <a:prstGeom prst="rect">
              <a:avLst/>
            </a:prstGeom>
          </p:spPr>
        </p:pic>
        <p:pic>
          <p:nvPicPr>
            <p:cNvPr id="12" name="B0BD9C35-FF15-4C9E-8507-ADA1DCDD7D26" descr="imag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082" y="3700227"/>
              <a:ext cx="3790748" cy="213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3700" y="6459786"/>
            <a:ext cx="2380634" cy="398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USDA NIFA Award Number </a:t>
            </a: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2018-70020-28930</a:t>
            </a:r>
            <a:endParaRPr kumimoji="0" lang="en-US" sz="1400" b="0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2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6" y="1271682"/>
            <a:ext cx="7270721" cy="4087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5531" y="3436833"/>
            <a:ext cx="795057" cy="606835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1817" y="2817363"/>
            <a:ext cx="734843" cy="576535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0588" y="614647"/>
            <a:ext cx="2481587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6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“log” button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392" y="624850"/>
            <a:ext cx="3188656" cy="5702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6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“antilog” button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68626" y="1184280"/>
            <a:ext cx="956809" cy="235585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118" y="1171310"/>
            <a:ext cx="1586326" cy="155500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14219" y="6069942"/>
            <a:ext cx="4038797" cy="6574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SUPPLEMENTAL MATERIAL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3700" y="6459786"/>
            <a:ext cx="2380634" cy="398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USDA NIFA Award Number </a:t>
            </a: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2018-70020-28930</a:t>
            </a:r>
            <a:endParaRPr kumimoji="0" lang="en-US" sz="1400" b="0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0259" y="-185119"/>
            <a:ext cx="8173291" cy="1143000"/>
          </a:xfrm>
        </p:spPr>
        <p:txBody>
          <a:bodyPr/>
          <a:lstStyle/>
          <a:p>
            <a:pPr algn="ctr"/>
            <a:r>
              <a:rPr lang="en-US" sz="2824" dirty="0"/>
              <a:t>Why use a Geometric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57285" y="903246"/>
            <a:ext cx="7996798" cy="1031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24" dirty="0"/>
              <a:t>Example using two test results: </a:t>
            </a:r>
          </a:p>
          <a:p>
            <a:pPr marL="0" indent="0">
              <a:buNone/>
            </a:pPr>
            <a:r>
              <a:rPr lang="en-US" sz="2824" dirty="0"/>
              <a:t>10 CFU/100 mL and 1,000 CFU/100 mL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6"/>
          <a:stretch/>
        </p:blipFill>
        <p:spPr>
          <a:xfrm>
            <a:off x="5912864" y="1965757"/>
            <a:ext cx="2809795" cy="3405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175" y="1934831"/>
            <a:ext cx="5308761" cy="3490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2832" marR="0" lvl="0" indent="-332832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1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average calculation</a:t>
            </a:r>
          </a:p>
          <a:p>
            <a:pPr marL="721137" marR="0" lvl="1" indent="-277360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average of 10 and 1,000 = 505 </a:t>
            </a:r>
          </a:p>
          <a:p>
            <a:pPr marL="721137" marR="0" lvl="1" indent="-277360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505 is above the GM criterion of 126</a:t>
            </a:r>
          </a:p>
          <a:p>
            <a:pPr marL="332832" marR="0" lvl="0" indent="-332832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1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GM calculation </a:t>
            </a:r>
          </a:p>
          <a:p>
            <a:pPr marL="721137" marR="0" lvl="1" indent="-277360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Log(10) = 1 and Log(1,000) = 3</a:t>
            </a:r>
          </a:p>
          <a:p>
            <a:pPr marL="721137" marR="0" lvl="1" indent="-277360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average of 1 and 3 = 2</a:t>
            </a:r>
          </a:p>
          <a:p>
            <a:pPr marL="721137" marR="0" lvl="1" indent="-277360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antilog of 2 = 100 </a:t>
            </a:r>
          </a:p>
          <a:p>
            <a:pPr marL="721137" marR="0" lvl="1" indent="-277360" algn="l" defTabSz="80686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11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is less than the GM criterion of 126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3700" y="6459786"/>
            <a:ext cx="2380634" cy="398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USDA NIFA Award Number </a:t>
            </a: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2018-70020-28930</a:t>
            </a:r>
            <a:endParaRPr kumimoji="0" lang="en-US" sz="1400" b="0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4219" y="6069942"/>
            <a:ext cx="4038797" cy="6574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SUPPLEMENTAL MATERIAL</a:t>
            </a:r>
          </a:p>
        </p:txBody>
      </p:sp>
    </p:spTree>
    <p:extLst>
      <p:ext uri="{BB962C8B-B14F-4D97-AF65-F5344CB8AC3E}">
        <p14:creationId xmlns:p14="http://schemas.microsoft.com/office/powerpoint/2010/main" val="23980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056E9F"/>
      </a:dk2>
      <a:lt2>
        <a:srgbClr val="E2DFCC"/>
      </a:lt2>
      <a:accent1>
        <a:srgbClr val="00B050"/>
      </a:accent1>
      <a:accent2>
        <a:srgbClr val="056E9F"/>
      </a:accent2>
      <a:accent3>
        <a:srgbClr val="7DD4A8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241</Words>
  <Application>Microsoft Office PowerPoint</Application>
  <PresentationFormat>On-screen Show (4:3)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What is the difference between an average and a Geometric Mean (GM)? </vt:lpstr>
      <vt:lpstr>PowerPoint Presentation</vt:lpstr>
      <vt:lpstr>PowerPoint Presentation</vt:lpstr>
      <vt:lpstr>Why use a Geometric Mean?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difference between an average and a Geometric Mean (GM)? </dc:title>
  <dc:creator>Stull,Katelynn J</dc:creator>
  <cp:lastModifiedBy>Stull,Katelynn J</cp:lastModifiedBy>
  <cp:revision>2</cp:revision>
  <dcterms:created xsi:type="dcterms:W3CDTF">2019-07-15T19:55:34Z</dcterms:created>
  <dcterms:modified xsi:type="dcterms:W3CDTF">2019-07-15T19:57:39Z</dcterms:modified>
</cp:coreProperties>
</file>